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Deck construit à partir de la synthèse Word des pitchs IGPSC 2026 : domaine A (infrastructures IA), B (ingénierie augmentée), C (cybersécurité).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Trois chiffres issus des pitchs. Souligner la divergence de ton : Equans questionne la bulle IA, Bull et Xunos poussent la souveraineté.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trois domaines A, B, C de la synthèse deviennent trois leviers d’une même stratégie de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clé de Xunos : on dimensionne aujourd’hui pour une puce qui n’existe pas. Point clé d’Equans : le commissioning reste six mois quoi qu’il arrive.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Convergence Equans / Xunos sur ~10 M€/MW. Le compute vaut 3 à 4 fois l’infrastructure et s’amortit 7 fois plus vite.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: Xunos pour l’énergie et la pile technique, Bull pour Choose France et le chiffre Cigref, Equans pour les AMI EDF.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Transposition du pitch Dassault Systèmes au data center. Le jumeau virtuel répond directement aux « deux horloges » du levier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gains chiffrés sont ceux de MEWS/DGA, explicitement préliminaires. La rareté se déplace : produire devient rapide, vérifier et arbitrer font la valeur.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Pitch IRT SystemX / Airbus Protect (programme CYBELIA), transposé au périmètre OT d’un data center. Les trois angles morts sont des coûts cachés à budgéter.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synthèse : les trois domaines s’empilent en trois couches. La couche modèle est le pivot entre physique et protection.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Proposition de séquencement construite à partir des recommandations des intervenants ; à ajuster selon la position retenue sur la croissance 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Tableau repris de la synthèse Word, filtré sur les trois domaines.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Gauche : risques ; droite : principes à adopter. Reprend les points de vigilance de la synthèse.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Phrase de clôture reprenant Xunos : « l’Europe n’est pas en retard, elle est en train de choisir 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445000" cy="685800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3" name="Shape 1"/>
          <p:cNvSpPr/>
          <p:nvPr/>
        </p:nvSpPr>
        <p:spPr>
          <a:xfrm>
            <a:off x="4445000" y="0"/>
            <a:ext cx="50800" cy="6858000"/>
          </a:xfrm>
          <a:prstGeom prst="rect">
            <a:avLst/>
          </a:prstGeom>
          <a:solidFill>
            <a:srgbClr val="0070AD"/>
          </a:solidFill>
          <a:ln/>
        </p:spPr>
      </p:sp>
      <p:sp>
        <p:nvSpPr>
          <p:cNvPr id="4" name="Text 2"/>
          <p:cNvSpPr/>
          <p:nvPr/>
        </p:nvSpPr>
        <p:spPr>
          <a:xfrm>
            <a:off x="609600" y="609600"/>
            <a:ext cx="340106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spc="300" kern="0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DAMOTIC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09600" y="1016000"/>
            <a:ext cx="340106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spc="150" kern="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CONSEIL · CYBERSÉCURITÉ · IA · GRANDS PROJETS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09600" y="5588000"/>
            <a:ext cx="340106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Note stratégique</a:t>
            </a:r>
            <a:endParaRPr lang="en-US" sz="1200" dirty="0"/>
          </a:p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Septembre 2026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207000" y="1905000"/>
            <a:ext cx="640969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INFRASTRUCTURES IA · INGÉNIERIE AUGMENTÉE · CYBERSÉCURITÉ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207000" y="2362200"/>
            <a:ext cx="6409690" cy="1988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152"/>
              </a:lnSpc>
              <a:buNone/>
            </a:pPr>
            <a:r>
              <a:rPr lang="en-US" sz="46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Stratégie data centers à l’ère de l’IA</a:t>
            </a:r>
            <a:endParaRPr lang="en-US" sz="4600" dirty="0"/>
          </a:p>
        </p:txBody>
      </p:sp>
      <p:pic>
        <p:nvPicPr>
          <p:cNvPr id="9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207000" y="4572000"/>
            <a:ext cx="1016000" cy="508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207000" y="4826000"/>
            <a:ext cx="6148070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Trois leviers pour une même trajectoire, à partir des enseignements du congrès IGPSC 2026.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35406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Sources : Xunos, Bull (AIE), Equans — IGPSC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  ·  LE CONSTAT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800" y="1051520"/>
            <a:ext cx="10883392" cy="84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 data center n’est plus un actif informatique : c’est une industrie lourde, électro-intensive et capitalistique</a:t>
            </a:r>
            <a:endParaRPr lang="en-US" sz="2700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2001441"/>
            <a:ext cx="762000" cy="50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19150" y="2280841"/>
            <a:ext cx="0" cy="1558230"/>
          </a:xfrm>
          <a:prstGeom prst="line">
            <a:avLst/>
          </a:prstGeom>
          <a:noFill/>
          <a:ln w="12700">
            <a:solidFill>
              <a:srgbClr val="D5DDE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28700" y="2331641"/>
            <a:ext cx="31960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1,5 GW</a:t>
            </a:r>
            <a:endParaRPr lang="en-US" sz="5200" dirty="0"/>
          </a:p>
        </p:txBody>
      </p:sp>
      <p:sp>
        <p:nvSpPr>
          <p:cNvPr id="10" name="Text 7"/>
          <p:cNvSpPr/>
          <p:nvPr/>
        </p:nvSpPr>
        <p:spPr>
          <a:xfrm>
            <a:off x="1028700" y="3068241"/>
            <a:ext cx="319605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puissance d’un seul site AI factory, l’équivalent d’un réacteur EPR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442817" y="2280841"/>
            <a:ext cx="0" cy="1558230"/>
          </a:xfrm>
          <a:prstGeom prst="line">
            <a:avLst/>
          </a:prstGeom>
          <a:noFill/>
          <a:ln w="12700">
            <a:solidFill>
              <a:srgbClr val="D5DDE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52367" y="2331641"/>
            <a:ext cx="31961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40 Md€</a:t>
            </a:r>
            <a:endParaRPr lang="en-US" sz="5200" dirty="0"/>
          </a:p>
        </p:txBody>
      </p:sp>
      <p:sp>
        <p:nvSpPr>
          <p:cNvPr id="13" name="Text 10"/>
          <p:cNvSpPr/>
          <p:nvPr/>
        </p:nvSpPr>
        <p:spPr>
          <a:xfrm>
            <a:off x="4652367" y="3068241"/>
            <a:ext cx="3196158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 coût d’une gigafactory de 1 GW IT : 10 Md€ d’infrastructure, 30 Md€ de GPU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8066584" y="2280841"/>
            <a:ext cx="0" cy="1558230"/>
          </a:xfrm>
          <a:prstGeom prst="line">
            <a:avLst/>
          </a:prstGeom>
          <a:noFill/>
          <a:ln w="12700">
            <a:solidFill>
              <a:srgbClr val="D5DDE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76134" y="2331641"/>
            <a:ext cx="31961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×2,3</a:t>
            </a:r>
            <a:endParaRPr lang="en-US" sz="5200" dirty="0"/>
          </a:p>
        </p:txBody>
      </p:sp>
      <p:sp>
        <p:nvSpPr>
          <p:cNvPr id="16" name="Text 13"/>
          <p:cNvSpPr/>
          <p:nvPr/>
        </p:nvSpPr>
        <p:spPr>
          <a:xfrm>
            <a:off x="8276134" y="3068241"/>
            <a:ext cx="3196158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consommation électrique mondiale des data centers d’ici 2030 : de 415 à 945 TWh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12800" y="4067671"/>
            <a:ext cx="10566400" cy="1050429"/>
          </a:xfrm>
          <a:prstGeom prst="rect">
            <a:avLst/>
          </a:prstGeom>
          <a:solidFill>
            <a:srgbClr val="EEF3F8"/>
          </a:solidFill>
          <a:ln/>
        </p:spPr>
      </p:sp>
      <p:sp>
        <p:nvSpPr>
          <p:cNvPr id="18" name="Shape 15"/>
          <p:cNvSpPr/>
          <p:nvPr/>
        </p:nvSpPr>
        <p:spPr>
          <a:xfrm>
            <a:off x="831850" y="4067671"/>
            <a:ext cx="0" cy="1050429"/>
          </a:xfrm>
          <a:prstGeom prst="line">
            <a:avLst/>
          </a:prstGeom>
          <a:noFill/>
          <a:ln w="38100">
            <a:solidFill>
              <a:srgbClr val="0070A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54100" y="4220071"/>
            <a:ext cx="10425557" cy="7710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8"/>
              </a:lnSpc>
              <a:buNone/>
            </a:pPr>
            <a:r>
              <a:rPr lang="en-US" sz="1350" dirty="0">
                <a:solidFill>
                  <a:srgbClr val="0B1F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 contrainte n’est plus la technologie mais l’énergie, le refroidissement, la vitesse de livraison et la gouvernance. Les acteurs divergent sur la réponse : accompagner prudemment la croissance (Equans) ou en faire un projet industriel de souveraineté (Bull, Xunos).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332451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DAMOTIC · Stratégie data centers à l’ère de l’IA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  ·  LA STRATÉGIE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800" y="1051520"/>
            <a:ext cx="10883392" cy="84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Une trajectoire en trois leviers : construire l’infrastructure, modéliser le système, protéger le site</a:t>
            </a:r>
            <a:endParaRPr lang="en-US" sz="2700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2001441"/>
            <a:ext cx="762000" cy="50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15975" y="2284016"/>
            <a:ext cx="3380284" cy="2670969"/>
          </a:xfrm>
          <a:prstGeom prst="rect">
            <a:avLst/>
          </a:prstGeom>
          <a:solidFill>
            <a:srgbClr val="FFFFFF"/>
          </a:solidFill>
          <a:ln w="6350">
            <a:solidFill>
              <a:srgbClr val="D5DDE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7750" y="2515791"/>
            <a:ext cx="30042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47750" y="2960291"/>
            <a:ext cx="3004236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Infrastructure IA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047750" y="3287316"/>
            <a:ext cx="3004236" cy="1461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Concevoir pour le silicium de demain : densité, liquid cooling, modularité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Maîtriser l’économie du mégawatt et la supply chain électrique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Ancrer la souveraineté énergétique et opérationnelle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4405809" y="2284016"/>
            <a:ext cx="3380383" cy="2670969"/>
          </a:xfrm>
          <a:prstGeom prst="rect">
            <a:avLst/>
          </a:prstGeom>
          <a:solidFill>
            <a:srgbClr val="FFFFFF"/>
          </a:solidFill>
          <a:ln w="6350">
            <a:solidFill>
              <a:srgbClr val="D5DDE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637584" y="2515791"/>
            <a:ext cx="300433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637584" y="2960291"/>
            <a:ext cx="3004338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Ingénierie augmentée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4637584" y="3287316"/>
            <a:ext cx="3004338" cy="1461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Jumeau virtuel du site sur tout le cycle de vie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MBSE assisté par IA générative pour tenir la cohérence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Optioneering et simulation avant d’engager le CAPEX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7995741" y="2284016"/>
            <a:ext cx="3380284" cy="2670969"/>
          </a:xfrm>
          <a:prstGeom prst="rect">
            <a:avLst/>
          </a:prstGeom>
          <a:solidFill>
            <a:srgbClr val="FFFFFF"/>
          </a:solidFill>
          <a:ln w="6350">
            <a:solidFill>
              <a:srgbClr val="D5DDE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7516" y="2515791"/>
            <a:ext cx="30042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227516" y="2960291"/>
            <a:ext cx="3004236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Cybersécurité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227516" y="3287316"/>
            <a:ext cx="3004236" cy="1461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 site comme système critique IT + OT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SOC augmenté par l’IA agentique, en délégation contrôlée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Les agents IA eux-mêmes traités comme surface d’attaque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rgbClr val="0070AD"/>
          </a:solidFill>
          <a:ln/>
        </p:spPr>
      </p:sp>
      <p:sp>
        <p:nvSpPr>
          <p:cNvPr id="3" name="Text 1"/>
          <p:cNvSpPr/>
          <p:nvPr/>
        </p:nvSpPr>
        <p:spPr>
          <a:xfrm>
            <a:off x="812800" y="2540000"/>
            <a:ext cx="2616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000"/>
              </a:lnSpc>
              <a:buNone/>
            </a:pPr>
            <a:r>
              <a:rPr lang="en-US" sz="110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11000" dirty="0"/>
          </a:p>
        </p:txBody>
      </p:sp>
      <p:sp>
        <p:nvSpPr>
          <p:cNvPr id="4" name="Text 2"/>
          <p:cNvSpPr/>
          <p:nvPr/>
        </p:nvSpPr>
        <p:spPr>
          <a:xfrm>
            <a:off x="4876800" y="2540000"/>
            <a:ext cx="66974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12AB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LEVIER 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876800" y="2931120"/>
            <a:ext cx="6697472" cy="1076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Construire l’infrastructure IA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876800" y="4160441"/>
            <a:ext cx="6697472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Concevoir pour une puce qui n’existe pas encore, financer un actif à deux horloges, ancrer la souveraineté.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31451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Sources : Equans, Bull, Xunos — IGPSC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36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75"/>
              </a:lnSpc>
              <a:buNone/>
            </a:pPr>
            <a:r>
              <a:rPr lang="en-US" sz="1196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LEVIER 1  ·  INFRASTRUCTURE IA</a:t>
            </a:r>
            <a:endParaRPr lang="en-US" sz="1196" dirty="0"/>
          </a:p>
        </p:txBody>
      </p:sp>
      <p:sp>
        <p:nvSpPr>
          <p:cNvPr id="6" name="Text 4"/>
          <p:cNvSpPr/>
          <p:nvPr/>
        </p:nvSpPr>
        <p:spPr>
          <a:xfrm>
            <a:off x="812800" y="1048941"/>
            <a:ext cx="10883392" cy="8384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10"/>
              </a:lnSpc>
              <a:buNone/>
            </a:pPr>
            <a:r>
              <a:rPr lang="en-US" sz="2675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 silicium dessine le bâtiment : figer ce qui ne bougera pas, laisser ouvert tout ce qui suit la puce</a:t>
            </a:r>
            <a:endParaRPr lang="en-US" sz="2675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989038"/>
            <a:ext cx="762000" cy="50800"/>
          </a:xfrm>
          <a:prstGeom prst="rect">
            <a:avLst/>
          </a:prstGeom>
        </p:spPr>
      </p:pic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800" y="2268438"/>
          <a:ext cx="10566400" cy="3554512"/>
        </p:xfrm>
        <a:graphic>
          <a:graphicData uri="http://schemas.openxmlformats.org/drawingml/2006/table">
            <a:tbl>
              <a:tblPr/>
              <a:tblGrid>
                <a:gridCol w="2324608"/>
                <a:gridCol w="4860544"/>
                <a:gridCol w="3381248"/>
              </a:tblGrid>
              <a:tr h="409972"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b="1" dirty="0">
                          <a:solidFill>
                            <a:srgbClr val="FAFBF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Orientation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b="1" dirty="0">
                          <a:solidFill>
                            <a:srgbClr val="FAFBF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Ce que disent les intervenants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b="1" dirty="0">
                          <a:solidFill>
                            <a:srgbClr val="FAFBF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Conséquence pour le site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628848"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Densité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Doublement tous les 18 mois ; 6,6 kW/m² en design IA, 10 kW/m² en DLC, 20-100 kW/m² en immersion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Bâtiment sur trois niveaux power / IT / cooling ; ~175 m² d’infrastructure par MW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848"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Refroidissement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Air cooling à sa limite → DLC eau chaude 40-47 °C → immersion ; PUE de 1,3-1,44 vers 1,0-1,15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Liquid cooling de série dès la conception ; chaleur fatale à valoriser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628948"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Convergence CPU/GPU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Vera Rubin 2026 : 1,8 To/s sur la même carte, baie NVL72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Un cluster, un site, une seule machine : impossible de répartir la puissance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948"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Deux horloges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Silicium tous les 12-18 mois ; site en 5-8 ans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Figer MW, m², eau, hauteur sous plafond, charge au sol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628948"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Vitesse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Modularité, préfabrication, fluides en plafond ; commissioning incompressible de six mois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28"/>
                        </a:lnSpc>
                        <a:buNone/>
                      </a:pPr>
                      <a:r>
                        <a:rPr lang="en-US" sz="1234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Modular data center et contrat fast-track (FIDIC Yellow)</a:t>
                      </a:r>
                      <a:endParaRPr lang="en-US" sz="1234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88900" marB="889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278758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Sources : Equans, Xunos — IGPSC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06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LEVIER 1  ·  INFRASTRUCTURE IA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800" y="1051520"/>
            <a:ext cx="10883392" cy="84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L’équation économique se joue sur le mégawatt, l’amortissement et la supply chain, pas sur la puce</a:t>
            </a:r>
            <a:endParaRPr lang="en-US" sz="2700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2001441"/>
            <a:ext cx="762000" cy="50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19150" y="2280841"/>
            <a:ext cx="0" cy="1558230"/>
          </a:xfrm>
          <a:prstGeom prst="line">
            <a:avLst/>
          </a:prstGeom>
          <a:noFill/>
          <a:ln w="12700">
            <a:solidFill>
              <a:srgbClr val="D5DDE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28700" y="2331641"/>
            <a:ext cx="29301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10 M€</a:t>
            </a:r>
            <a:endParaRPr lang="en-US" sz="5200" dirty="0"/>
          </a:p>
        </p:txBody>
      </p:sp>
      <p:sp>
        <p:nvSpPr>
          <p:cNvPr id="10" name="Text 7"/>
          <p:cNvSpPr/>
          <p:nvPr/>
        </p:nvSpPr>
        <p:spPr>
          <a:xfrm>
            <a:off x="1028700" y="3068241"/>
            <a:ext cx="293014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par MW d’infrastructure hors serveurs ; 10-13 M$/MW IT tout compris en France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083050" y="2280841"/>
            <a:ext cx="0" cy="1558230"/>
          </a:xfrm>
          <a:prstGeom prst="line">
            <a:avLst/>
          </a:prstGeom>
          <a:noFill/>
          <a:ln w="12700">
            <a:solidFill>
              <a:srgbClr val="D5DDE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292600" y="2331641"/>
            <a:ext cx="29301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 / 20</a:t>
            </a:r>
            <a:endParaRPr lang="en-US" sz="5200" dirty="0"/>
          </a:p>
        </p:txBody>
      </p:sp>
      <p:sp>
        <p:nvSpPr>
          <p:cNvPr id="13" name="Text 10"/>
          <p:cNvSpPr/>
          <p:nvPr/>
        </p:nvSpPr>
        <p:spPr>
          <a:xfrm>
            <a:off x="4292600" y="3068241"/>
            <a:ext cx="293014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ans d’amortissement : GPU contre bâtiment. Le montage financier compte autant que la technique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812800" y="4067671"/>
            <a:ext cx="6324600" cy="1050429"/>
          </a:xfrm>
          <a:prstGeom prst="rect">
            <a:avLst/>
          </a:prstGeom>
          <a:solidFill>
            <a:srgbClr val="EEF3F8"/>
          </a:solidFill>
          <a:ln/>
        </p:spPr>
      </p:sp>
      <p:sp>
        <p:nvSpPr>
          <p:cNvPr id="15" name="Shape 12"/>
          <p:cNvSpPr/>
          <p:nvPr/>
        </p:nvSpPr>
        <p:spPr>
          <a:xfrm>
            <a:off x="831850" y="4067671"/>
            <a:ext cx="0" cy="1050429"/>
          </a:xfrm>
          <a:prstGeom prst="line">
            <a:avLst/>
          </a:prstGeom>
          <a:noFill/>
          <a:ln w="38100">
            <a:solidFill>
              <a:srgbClr val="0070A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54100" y="4220071"/>
            <a:ext cx="6056503" cy="7710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8"/>
              </a:lnSpc>
              <a:buNone/>
            </a:pPr>
            <a:r>
              <a:rPr lang="en-US" sz="1350" dirty="0">
                <a:solidFill>
                  <a:srgbClr val="0B1F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À l’échelle du gigawatt, chaque dixième de point de PUE représente des dizaines de millions d’euros par an. Le data center devient un actif d’infrastructure, « l’immobilier logistique du XXIᵉ siècle ».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7442200" y="2280841"/>
            <a:ext cx="3937000" cy="2992041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18" name="Text 15"/>
          <p:cNvSpPr/>
          <p:nvPr/>
        </p:nvSpPr>
        <p:spPr>
          <a:xfrm>
            <a:off x="7696200" y="2534841"/>
            <a:ext cx="353187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Les goulots réels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7696200" y="2865041"/>
            <a:ext cx="3531870" cy="2179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Transformateurs : plus de 18 mois de délai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Raccordement 400 kV et foncier de plus de 40 ha : 5 à 8 ans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à 4 ans de construction ; 18 mois par bâtiment, 3 ans par site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Pénalités de retard « énormes » ; cas Mercury : deux ans de retard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Permis ICPE, designs imposés par l’hébergeur, fournisseurs OFCI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2A426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441146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Sources : Xunos, Bull (Cigref-Numeum), Equans — IGPSC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07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27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2"/>
              </a:lnSpc>
              <a:buNone/>
            </a:pPr>
            <a:r>
              <a:rPr lang="en-US" sz="1159" b="1" spc="150" kern="0" dirty="0">
                <a:solidFill>
                  <a:srgbClr val="12AB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LEVIER 1  ·  INFRASTRUCTURE IA</a:t>
            </a:r>
            <a:endParaRPr lang="en-US" sz="1159" dirty="0"/>
          </a:p>
        </p:txBody>
      </p:sp>
      <p:sp>
        <p:nvSpPr>
          <p:cNvPr id="6" name="Text 4"/>
          <p:cNvSpPr/>
          <p:nvPr/>
        </p:nvSpPr>
        <p:spPr>
          <a:xfrm>
            <a:off x="812800" y="1040507"/>
            <a:ext cx="10883392" cy="8060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78"/>
              </a:lnSpc>
              <a:buNone/>
            </a:pPr>
            <a:r>
              <a:rPr lang="en-US" sz="2565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La souveraineté se construit sur trois fronts : l’énergie, la pile technique et la gouvernance des capitaux</a:t>
            </a:r>
            <a:endParaRPr lang="en-US" sz="2565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948160"/>
            <a:ext cx="762000" cy="50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15975" y="2230735"/>
            <a:ext cx="3380284" cy="2597448"/>
          </a:xfrm>
          <a:prstGeom prst="rect">
            <a:avLst/>
          </a:prstGeom>
          <a:solidFill>
            <a:srgbClr val="12294A"/>
          </a:solidFill>
          <a:ln w="6350">
            <a:solidFill>
              <a:srgbClr val="2A426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7750" y="2462510"/>
            <a:ext cx="3004236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Énergie décarbonée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047750" y="2789535"/>
            <a:ext cx="3004236" cy="1700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GW de surcapacité disponibles, +21 GW avec 14 EPR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Les États-Unis manquent de 45 GW pour leurs projets IA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AMI EDF : Montereau, La Maxe (3 × 225 MW IT), Loire-sur-Rhône, Porcheville, Creys-Malville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405809" y="2230735"/>
            <a:ext cx="3380383" cy="2597448"/>
          </a:xfrm>
          <a:prstGeom prst="rect">
            <a:avLst/>
          </a:prstGeom>
          <a:solidFill>
            <a:srgbClr val="12294A"/>
          </a:solidFill>
          <a:ln w="6350">
            <a:solidFill>
              <a:srgbClr val="2A426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637584" y="2462510"/>
            <a:ext cx="3004338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Pile technique maîtrisée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637584" y="2789535"/>
            <a:ext cx="3004338" cy="1700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Du firmware au modèle : open source, Sovereign Cloud Stack, Deutschland-Stack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Ingénieurs sur sol européen, sans dépendance au support américain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Diversifier les accélérateurs pour ne pas troquer AWS contre Nvidia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995741" y="2230735"/>
            <a:ext cx="3380284" cy="2597448"/>
          </a:xfrm>
          <a:prstGeom prst="rect">
            <a:avLst/>
          </a:prstGeom>
          <a:solidFill>
            <a:srgbClr val="12294A"/>
          </a:solidFill>
          <a:ln w="6350">
            <a:solidFill>
              <a:srgbClr val="2A426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27516" y="2462510"/>
            <a:ext cx="3004236" cy="2516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2"/>
              </a:lnSpc>
              <a:buNone/>
            </a:pPr>
            <a:r>
              <a:rPr lang="en-US" sz="1458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Capitaux sous gouvernance</a:t>
            </a:r>
            <a:endParaRPr lang="en-US" sz="1458" dirty="0"/>
          </a:p>
        </p:txBody>
      </p:sp>
      <p:sp>
        <p:nvSpPr>
          <p:cNvPr id="16" name="Text 13"/>
          <p:cNvSpPr/>
          <p:nvPr/>
        </p:nvSpPr>
        <p:spPr>
          <a:xfrm>
            <a:off x="8227516" y="2777629"/>
            <a:ext cx="3004236" cy="18441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26"/>
              </a:lnSpc>
              <a:buSzPct val="100000"/>
              <a:buChar char="•"/>
            </a:pPr>
            <a:r>
              <a:rPr lang="en-US" sz="1259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Souveraineté ≠ autarcie : capter les fonds américains, asiatiques, du Golfe</a:t>
            </a:r>
            <a:endParaRPr lang="en-US" sz="1259" dirty="0"/>
          </a:p>
          <a:p>
            <a:pPr algn="l" marL="342900" indent="-342900">
              <a:lnSpc>
                <a:spcPts val="1826"/>
              </a:lnSpc>
              <a:buSzPct val="100000"/>
              <a:buChar char="•"/>
            </a:pPr>
            <a:r>
              <a:rPr lang="en-US" sz="1259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Choose France 2026 : SoftBank 75 Md€, Brookfield 30 Md€, MGX-Bpifrance 7,5 Md€</a:t>
            </a:r>
            <a:endParaRPr lang="en-US" sz="1259" dirty="0"/>
          </a:p>
          <a:p>
            <a:pPr algn="l" marL="342900" indent="-342900">
              <a:lnSpc>
                <a:spcPts val="1826"/>
              </a:lnSpc>
              <a:buSzPct val="100000"/>
              <a:buChar char="•"/>
            </a:pPr>
            <a:r>
              <a:rPr lang="en-US" sz="1259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264 Md€ par an partent vers le cloud et le logiciel américains</a:t>
            </a:r>
            <a:endParaRPr lang="en-US" sz="1259" dirty="0"/>
          </a:p>
        </p:txBody>
      </p:sp>
      <p:sp>
        <p:nvSpPr>
          <p:cNvPr id="17" name="Shape 14"/>
          <p:cNvSpPr/>
          <p:nvPr/>
        </p:nvSpPr>
        <p:spPr>
          <a:xfrm>
            <a:off x="812800" y="5059958"/>
            <a:ext cx="10566400" cy="782042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8" name="Shape 15"/>
          <p:cNvSpPr/>
          <p:nvPr/>
        </p:nvSpPr>
        <p:spPr>
          <a:xfrm>
            <a:off x="831850" y="5059958"/>
            <a:ext cx="0" cy="782042"/>
          </a:xfrm>
          <a:prstGeom prst="line">
            <a:avLst/>
          </a:prstGeom>
          <a:noFill/>
          <a:ln w="38100">
            <a:solidFill>
              <a:srgbClr val="0070A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54100" y="5212358"/>
            <a:ext cx="10425557" cy="5026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4"/>
              </a:lnSpc>
              <a:buNone/>
            </a:pPr>
            <a:r>
              <a:rPr lang="en-US" sz="1299" dirty="0">
                <a:solidFill>
                  <a:srgbClr val="FAFBF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 choix pour la France : héberger la puissance et la valeur, ou exporter l’électricité et regarder la chaîne de valeur partir en Allemagne ou en Espagne.</a:t>
            </a:r>
            <a:endParaRPr lang="en-US" sz="12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rgbClr val="0070AD"/>
          </a:solidFill>
          <a:ln/>
        </p:spPr>
      </p:sp>
      <p:sp>
        <p:nvSpPr>
          <p:cNvPr id="3" name="Text 1"/>
          <p:cNvSpPr/>
          <p:nvPr/>
        </p:nvSpPr>
        <p:spPr>
          <a:xfrm>
            <a:off x="812800" y="2540000"/>
            <a:ext cx="2616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000"/>
              </a:lnSpc>
              <a:buNone/>
            </a:pPr>
            <a:r>
              <a:rPr lang="en-US" sz="110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11000" dirty="0"/>
          </a:p>
        </p:txBody>
      </p:sp>
      <p:sp>
        <p:nvSpPr>
          <p:cNvPr id="4" name="Text 2"/>
          <p:cNvSpPr/>
          <p:nvPr/>
        </p:nvSpPr>
        <p:spPr>
          <a:xfrm>
            <a:off x="4876800" y="2540000"/>
            <a:ext cx="66974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12AB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LEVIER 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876800" y="2931120"/>
            <a:ext cx="669747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Modéliser le système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876800" y="3634680"/>
            <a:ext cx="6697472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Jumeau virtuel et IA générative pour tenir la cohérence d’un site sur vingt ans, malgré un silicium qui change tous les dix-huit mois.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300791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 : Dassault Systèmes — IGPSC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09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LEVIER 2  ·  INGÉNIERIE AUGMENTÉE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800" y="1051520"/>
            <a:ext cx="10883392" cy="84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Un jumeau virtuel du site, de l’appel à manifestation d’intérêt jusqu’à l’exploitation</a:t>
            </a:r>
            <a:endParaRPr lang="en-US" sz="2700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2001441"/>
            <a:ext cx="762000" cy="50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319463" y="2280841"/>
            <a:ext cx="0" cy="140077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12800" y="2280841"/>
            <a:ext cx="23954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01 · Amont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12800" y="2570361"/>
            <a:ext cx="23954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Exigences en mode objet, traçabilité 360°, MBSE du site comme système de systèmes : énergie, froid, IT, sûreté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007100" y="2280841"/>
            <a:ext cx="0" cy="140077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500438" y="2280841"/>
            <a:ext cx="23954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02 · Optioneering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500438" y="2570361"/>
            <a:ext cx="23954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Scénarios what-if : densité, DLC ou immersion, PUE, chaleur fatale ; 5 à 10 % d’optimisation par simulation système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8694738" y="2280841"/>
            <a:ext cx="0" cy="140077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188075" y="2280841"/>
            <a:ext cx="23954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03 · Exécution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188075" y="2570361"/>
            <a:ext cx="2395458" cy="1136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Jumeau des achats et de la supply chain (transformateurs, groupes), construction modulaire, commissioning simulé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8875713" y="2280841"/>
            <a:ext cx="239545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04 · Exploitation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875713" y="2570361"/>
            <a:ext cx="2395458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Maintenance prédictive, cockpit décisionnel, virtuel + réel sur vingt ans de vie du bâtiment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812800" y="3910211"/>
            <a:ext cx="10566400" cy="1050429"/>
          </a:xfrm>
          <a:prstGeom prst="rect">
            <a:avLst/>
          </a:prstGeom>
          <a:solidFill>
            <a:srgbClr val="EEF3F8"/>
          </a:solidFill>
          <a:ln/>
        </p:spPr>
      </p:sp>
      <p:sp>
        <p:nvSpPr>
          <p:cNvPr id="20" name="Shape 17"/>
          <p:cNvSpPr/>
          <p:nvPr/>
        </p:nvSpPr>
        <p:spPr>
          <a:xfrm>
            <a:off x="831850" y="3910211"/>
            <a:ext cx="0" cy="1050429"/>
          </a:xfrm>
          <a:prstGeom prst="line">
            <a:avLst/>
          </a:prstGeom>
          <a:noFill/>
          <a:ln w="38100">
            <a:solidFill>
              <a:srgbClr val="0070AD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54100" y="4062611"/>
            <a:ext cx="10425557" cy="7710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8"/>
              </a:lnSpc>
              <a:buNone/>
            </a:pPr>
            <a:r>
              <a:rPr lang="en-US" sz="1350" b="1" dirty="0">
                <a:solidFill>
                  <a:srgbClr val="0B1F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Pourquoi ici :</a:t>
            </a:r>
            <a:r>
              <a:rPr lang="en-US" sz="1350" dirty="0">
                <a:solidFill>
                  <a:srgbClr val="0B1F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projets à CAPEX supérieur à 1 Md€, cycles longs, acteurs fragmentés (hébergeur, locataire, EPC, ingénierie, énergéticien), exigences réglementaires fortes. L’énergie est le marché le plus actif ; le jumeau devient un actif stratégique au même titre que l’actif physique.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326054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 : MEWS Partners &amp; DGA — IGPSC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176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23"/>
              </a:lnSpc>
              <a:buNone/>
            </a:pPr>
            <a:r>
              <a:rPr lang="en-US" sz="874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LEVIER 2  ·  INGÉNIERIE AUGMENTÉE</a:t>
            </a:r>
            <a:endParaRPr lang="en-US" sz="874" dirty="0"/>
          </a:p>
        </p:txBody>
      </p:sp>
      <p:sp>
        <p:nvSpPr>
          <p:cNvPr id="6" name="Text 4"/>
          <p:cNvSpPr/>
          <p:nvPr/>
        </p:nvSpPr>
        <p:spPr>
          <a:xfrm>
            <a:off x="812800" y="989608"/>
            <a:ext cx="10883392" cy="609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08"/>
              </a:lnSpc>
              <a:buNone/>
            </a:pPr>
            <a:r>
              <a:rPr lang="en-US" sz="1924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L’IA générative agit en compagnon d’ingénierie : elle produit, l’ingénieur vérifie et décide</a:t>
            </a:r>
            <a:endParaRPr lang="en-US" sz="1924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700510"/>
            <a:ext cx="762000" cy="50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19150" y="1979910"/>
            <a:ext cx="0" cy="1500485"/>
          </a:xfrm>
          <a:prstGeom prst="line">
            <a:avLst/>
          </a:prstGeom>
          <a:noFill/>
          <a:ln w="12700">
            <a:solidFill>
              <a:srgbClr val="D5DDE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28700" y="2030710"/>
            <a:ext cx="2760091" cy="995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103"/>
              </a:lnSpc>
              <a:buNone/>
            </a:pPr>
            <a:r>
              <a:rPr lang="en-US" sz="5103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70-90 %</a:t>
            </a:r>
            <a:endParaRPr lang="en-US" sz="5103" dirty="0"/>
          </a:p>
        </p:txBody>
      </p:sp>
      <p:sp>
        <p:nvSpPr>
          <p:cNvPr id="10" name="Text 7"/>
          <p:cNvSpPr/>
          <p:nvPr/>
        </p:nvSpPr>
        <p:spPr>
          <a:xfrm>
            <a:off x="1028700" y="3077071"/>
            <a:ext cx="2760091" cy="377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12"/>
              </a:lnSpc>
              <a:buNone/>
            </a:pPr>
            <a:r>
              <a:rPr lang="en-US" sz="1046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 temps gagné sur la construction du modèle</a:t>
            </a:r>
            <a:endParaRPr lang="en-US" sz="1046" dirty="0"/>
          </a:p>
        </p:txBody>
      </p:sp>
      <p:sp>
        <p:nvSpPr>
          <p:cNvPr id="11" name="Shape 8"/>
          <p:cNvSpPr/>
          <p:nvPr/>
        </p:nvSpPr>
        <p:spPr>
          <a:xfrm>
            <a:off x="3867150" y="1979910"/>
            <a:ext cx="0" cy="1500485"/>
          </a:xfrm>
          <a:prstGeom prst="line">
            <a:avLst/>
          </a:prstGeom>
          <a:noFill/>
          <a:ln w="12700">
            <a:solidFill>
              <a:srgbClr val="D5DDE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076700" y="2030710"/>
            <a:ext cx="276009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÷2</a:t>
            </a:r>
            <a:endParaRPr lang="en-US" sz="5200" dirty="0"/>
          </a:p>
        </p:txBody>
      </p:sp>
      <p:sp>
        <p:nvSpPr>
          <p:cNvPr id="13" name="Text 10"/>
          <p:cNvSpPr/>
          <p:nvPr/>
        </p:nvSpPr>
        <p:spPr>
          <a:xfrm>
            <a:off x="4076700" y="2767310"/>
            <a:ext cx="276009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sur les non-qualités de modélisation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819150" y="3658195"/>
            <a:ext cx="0" cy="1682452"/>
          </a:xfrm>
          <a:prstGeom prst="line">
            <a:avLst/>
          </a:prstGeom>
          <a:noFill/>
          <a:ln w="12700">
            <a:solidFill>
              <a:srgbClr val="D5DDE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28700" y="3708995"/>
            <a:ext cx="2760091" cy="999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54"/>
              </a:lnSpc>
              <a:buNone/>
            </a:pPr>
            <a:r>
              <a:rPr lang="en-US" sz="5054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50-80 %</a:t>
            </a:r>
            <a:endParaRPr lang="en-US" sz="5054" dirty="0"/>
          </a:p>
        </p:txBody>
      </p:sp>
      <p:sp>
        <p:nvSpPr>
          <p:cNvPr id="16" name="Text 13"/>
          <p:cNvSpPr/>
          <p:nvPr/>
        </p:nvSpPr>
        <p:spPr>
          <a:xfrm>
            <a:off x="1028700" y="4759027"/>
            <a:ext cx="2760091" cy="556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299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 questions traitées en autonomie par les parties prenantes</a:t>
            </a:r>
            <a:endParaRPr lang="en-US" sz="1299" dirty="0"/>
          </a:p>
        </p:txBody>
      </p:sp>
      <p:sp>
        <p:nvSpPr>
          <p:cNvPr id="17" name="Shape 14"/>
          <p:cNvSpPr/>
          <p:nvPr/>
        </p:nvSpPr>
        <p:spPr>
          <a:xfrm>
            <a:off x="3867150" y="3658195"/>
            <a:ext cx="0" cy="1682452"/>
          </a:xfrm>
          <a:prstGeom prst="line">
            <a:avLst/>
          </a:prstGeom>
          <a:noFill/>
          <a:ln w="12700">
            <a:solidFill>
              <a:srgbClr val="D5DDE6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076700" y="3708995"/>
            <a:ext cx="276009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×3</a:t>
            </a:r>
            <a:endParaRPr lang="en-US" sz="5200" dirty="0"/>
          </a:p>
        </p:txBody>
      </p:sp>
      <p:sp>
        <p:nvSpPr>
          <p:cNvPr id="19" name="Text 16"/>
          <p:cNvSpPr/>
          <p:nvPr/>
        </p:nvSpPr>
        <p:spPr>
          <a:xfrm>
            <a:off x="4076700" y="4445595"/>
            <a:ext cx="276009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sur la vitesse de montée en compétences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812800" y="5518448"/>
            <a:ext cx="6121908" cy="34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85"/>
              </a:lnSpc>
              <a:buNone/>
            </a:pPr>
            <a:r>
              <a:rPr lang="en-US" sz="1133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Ordres de grandeur préliminaires sur cas pilotes, à consolider en conditions opérationnelles.</a:t>
            </a:r>
            <a:endParaRPr lang="en-US" sz="1133" dirty="0"/>
          </a:p>
        </p:txBody>
      </p:sp>
      <p:sp>
        <p:nvSpPr>
          <p:cNvPr id="21" name="Shape 18"/>
          <p:cNvSpPr/>
          <p:nvPr/>
        </p:nvSpPr>
        <p:spPr>
          <a:xfrm>
            <a:off x="7064375" y="1983085"/>
            <a:ext cx="4311650" cy="3855740"/>
          </a:xfrm>
          <a:prstGeom prst="rect">
            <a:avLst/>
          </a:prstGeom>
          <a:solidFill>
            <a:srgbClr val="FFFFFF"/>
          </a:solidFill>
          <a:ln w="6350">
            <a:solidFill>
              <a:srgbClr val="D5DDE6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21550" y="2240260"/>
            <a:ext cx="3911219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Cas d’usage data center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7321550" y="2570460"/>
            <a:ext cx="3911219" cy="1939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Rétro-modéliser les sites existants à partir des dossiers ICPE, DOE et spécifications hébergeur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Tenir la cohérence entre design « maison » de l’hébergeur et re-engineering du locataire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Vérifier au rythme des évolutions de silicium, tous les 12-18 mois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Ouvrir le modèle aux non-experts : exploitant, énergéticien, autorités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321550" y="4586585"/>
            <a:ext cx="3911219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b="1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Règle :</a:t>
            </a:r>
            <a:r>
              <a:rPr lang="en-US" sz="125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cadrer, sourcer, relire. Chaque objet reste rattaché à sa source ; l’ingénieur valide à chaque étape.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4000" cy="6858000"/>
          </a:xfrm>
          <a:prstGeom prst="rect">
            <a:avLst/>
          </a:prstGeom>
          <a:solidFill>
            <a:srgbClr val="0070AD"/>
          </a:solidFill>
          <a:ln/>
        </p:spPr>
      </p:sp>
      <p:sp>
        <p:nvSpPr>
          <p:cNvPr id="3" name="Text 1"/>
          <p:cNvSpPr/>
          <p:nvPr/>
        </p:nvSpPr>
        <p:spPr>
          <a:xfrm>
            <a:off x="812800" y="2540000"/>
            <a:ext cx="26162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000"/>
              </a:lnSpc>
              <a:buNone/>
            </a:pPr>
            <a:r>
              <a:rPr lang="en-US" sz="110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11000" dirty="0"/>
          </a:p>
        </p:txBody>
      </p:sp>
      <p:sp>
        <p:nvSpPr>
          <p:cNvPr id="4" name="Text 2"/>
          <p:cNvSpPr/>
          <p:nvPr/>
        </p:nvSpPr>
        <p:spPr>
          <a:xfrm>
            <a:off x="4876800" y="2540000"/>
            <a:ext cx="669747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12AB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LEVIER 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876800" y="2931120"/>
            <a:ext cx="669747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Protéger le site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876800" y="3634680"/>
            <a:ext cx="6697472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5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SOC augmenté par l’IA agentique pour un système critique IT et OT, en délégation contrôlée.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512846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Sources : IRT SystemX &amp; Airbus Protect (CYBELIA), Xunos — IGPSC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342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75"/>
              </a:lnSpc>
              <a:buNone/>
            </a:pPr>
            <a:r>
              <a:rPr lang="en-US" sz="1196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LEVIER 3  ·  CYBERSÉCURITÉ DES SYSTÈMES CRITIQUES</a:t>
            </a:r>
            <a:endParaRPr lang="en-US" sz="1196" dirty="0"/>
          </a:p>
        </p:txBody>
      </p:sp>
      <p:sp>
        <p:nvSpPr>
          <p:cNvPr id="6" name="Text 4"/>
          <p:cNvSpPr/>
          <p:nvPr/>
        </p:nvSpPr>
        <p:spPr>
          <a:xfrm>
            <a:off x="812800" y="1047055"/>
            <a:ext cx="10883392" cy="8309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179"/>
              </a:lnSpc>
              <a:buNone/>
            </a:pPr>
            <a:r>
              <a:rPr lang="en-US" sz="2649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 SOC passe du traitement des alertes au jugement opérationnel augmenté, sans céder le contrôle</a:t>
            </a:r>
            <a:endParaRPr lang="en-US" sz="2649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979612"/>
            <a:ext cx="762000" cy="50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15975" y="2262188"/>
            <a:ext cx="5181600" cy="2651522"/>
          </a:xfrm>
          <a:prstGeom prst="rect">
            <a:avLst/>
          </a:prstGeom>
          <a:solidFill>
            <a:srgbClr val="FFFFFF"/>
          </a:solidFill>
          <a:ln w="6350">
            <a:solidFill>
              <a:srgbClr val="D5DDE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7750" y="2493963"/>
            <a:ext cx="4859592" cy="2493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72"/>
              </a:lnSpc>
              <a:buNone/>
            </a:pPr>
            <a:r>
              <a:rPr lang="en-US" sz="1477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 périmètre a changé</a:t>
            </a:r>
            <a:endParaRPr lang="en-US" sz="1477" dirty="0"/>
          </a:p>
        </p:txBody>
      </p:sp>
      <p:sp>
        <p:nvSpPr>
          <p:cNvPr id="10" name="Text 7"/>
          <p:cNvSpPr/>
          <p:nvPr/>
        </p:nvSpPr>
        <p:spPr>
          <a:xfrm>
            <a:off x="1047750" y="2806799"/>
            <a:ext cx="4859592" cy="19005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44"/>
              </a:lnSpc>
              <a:buSzPct val="100000"/>
              <a:buChar char="•"/>
            </a:pPr>
            <a:r>
              <a:rPr lang="en-US" sz="1272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IT de gestion + OT : GTB, groupes électrogènes, onduleurs, chillers, postes 400 kV</a:t>
            </a:r>
            <a:endParaRPr lang="en-US" sz="1272" dirty="0"/>
          </a:p>
          <a:p>
            <a:pPr algn="l" marL="342900" indent="-342900">
              <a:lnSpc>
                <a:spcPts val="1844"/>
              </a:lnSpc>
              <a:buSzPct val="100000"/>
              <a:buChar char="•"/>
            </a:pPr>
            <a:r>
              <a:rPr lang="en-US" sz="1272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 la robustesse à la résilience : menace évolutive, systèmes interdépendants, conséquences inconnues</a:t>
            </a:r>
            <a:endParaRPr lang="en-US" sz="1272" dirty="0"/>
          </a:p>
          <a:p>
            <a:pPr algn="l" marL="342900" indent="-342900">
              <a:lnSpc>
                <a:spcPts val="1844"/>
              </a:lnSpc>
              <a:buSzPct val="100000"/>
              <a:buChar char="•"/>
            </a:pPr>
            <a:r>
              <a:rPr lang="en-US" sz="1272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Pressions à venir : connectivité, automatisation, transition post-quantique</a:t>
            </a:r>
            <a:endParaRPr lang="en-US" sz="1272" dirty="0"/>
          </a:p>
          <a:p>
            <a:pPr algn="l" marL="342900" indent="-342900">
              <a:lnSpc>
                <a:spcPts val="1844"/>
              </a:lnSpc>
              <a:buSzPct val="100000"/>
              <a:buChar char="•"/>
            </a:pPr>
            <a:r>
              <a:rPr lang="en-US" sz="1272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Extraterritorialité : si l’opérateur peut couper l’accès, la loi locale est caduque</a:t>
            </a:r>
            <a:endParaRPr lang="en-US" sz="1272" dirty="0"/>
          </a:p>
        </p:txBody>
      </p:sp>
      <p:sp>
        <p:nvSpPr>
          <p:cNvPr id="11" name="Shape 8"/>
          <p:cNvSpPr/>
          <p:nvPr/>
        </p:nvSpPr>
        <p:spPr>
          <a:xfrm>
            <a:off x="6203950" y="2259013"/>
            <a:ext cx="5175250" cy="2657872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12" name="Text 9"/>
          <p:cNvSpPr/>
          <p:nvPr/>
        </p:nvSpPr>
        <p:spPr>
          <a:xfrm>
            <a:off x="6432550" y="2487613"/>
            <a:ext cx="4859592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La réponse : délégation contrôlée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432550" y="2805113"/>
            <a:ext cx="4859592" cy="1700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L’IA réduit le bruit, enrichit, explique l’impact, guide l’investigation et capture l’expérience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Autonomie graduée : Operator → Assistant → Companion → Auto-pilot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Décider quand l’IA intervient selon l’attention et la charge cognitive de l’analyste</a:t>
            </a:r>
            <a:endParaRPr lang="en-US" sz="1300" dirty="0"/>
          </a:p>
          <a:p>
            <a:pPr algn="l" marL="342900" indent="-3429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L’humain reste décideur : augmenter sans céder le contrôle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12800" y="5145484"/>
            <a:ext cx="3420467" cy="696516"/>
          </a:xfrm>
          <a:prstGeom prst="rect">
            <a:avLst/>
          </a:prstGeom>
          <a:solidFill>
            <a:srgbClr val="EEF3F8"/>
          </a:solidFill>
          <a:ln/>
        </p:spPr>
      </p:sp>
      <p:sp>
        <p:nvSpPr>
          <p:cNvPr id="15" name="Shape 12"/>
          <p:cNvSpPr/>
          <p:nvPr/>
        </p:nvSpPr>
        <p:spPr>
          <a:xfrm>
            <a:off x="831850" y="5145484"/>
            <a:ext cx="0" cy="696516"/>
          </a:xfrm>
          <a:prstGeom prst="line">
            <a:avLst/>
          </a:prstGeom>
          <a:noFill/>
          <a:ln w="38100">
            <a:solidFill>
              <a:srgbClr val="0070A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028700" y="5285184"/>
            <a:ext cx="3117570" cy="4425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1"/>
              </a:lnSpc>
              <a:buNone/>
            </a:pPr>
            <a:r>
              <a:rPr lang="en-US" sz="1230" b="1" dirty="0">
                <a:solidFill>
                  <a:srgbClr val="0B1F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Angle mort 1</a:t>
            </a:r>
            <a:r>
              <a:rPr lang="en-US" sz="1230" dirty="0">
                <a:solidFill>
                  <a:srgbClr val="0B1F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valider en continu, tests de non-régression</a:t>
            </a:r>
            <a:endParaRPr lang="en-US" sz="1230" dirty="0"/>
          </a:p>
        </p:txBody>
      </p:sp>
      <p:sp>
        <p:nvSpPr>
          <p:cNvPr id="17" name="Shape 14"/>
          <p:cNvSpPr/>
          <p:nvPr/>
        </p:nvSpPr>
        <p:spPr>
          <a:xfrm>
            <a:off x="4385667" y="5145484"/>
            <a:ext cx="3420566" cy="696516"/>
          </a:xfrm>
          <a:prstGeom prst="rect">
            <a:avLst/>
          </a:prstGeom>
          <a:solidFill>
            <a:srgbClr val="EEF3F8"/>
          </a:solidFill>
          <a:ln/>
        </p:spPr>
      </p:sp>
      <p:sp>
        <p:nvSpPr>
          <p:cNvPr id="18" name="Shape 15"/>
          <p:cNvSpPr/>
          <p:nvPr/>
        </p:nvSpPr>
        <p:spPr>
          <a:xfrm>
            <a:off x="4404717" y="5145484"/>
            <a:ext cx="0" cy="696516"/>
          </a:xfrm>
          <a:prstGeom prst="line">
            <a:avLst/>
          </a:prstGeom>
          <a:noFill/>
          <a:ln w="38100">
            <a:solidFill>
              <a:srgbClr val="0070A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601567" y="5285184"/>
            <a:ext cx="3117672" cy="4425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1"/>
              </a:lnSpc>
              <a:buNone/>
            </a:pPr>
            <a:r>
              <a:rPr lang="en-US" sz="1230" b="1" dirty="0">
                <a:solidFill>
                  <a:srgbClr val="0B1F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Angle mort 2</a:t>
            </a:r>
            <a:r>
              <a:rPr lang="en-US" sz="1230" dirty="0">
                <a:solidFill>
                  <a:srgbClr val="0B1F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rendre le raisonnement observable et auditable</a:t>
            </a:r>
            <a:endParaRPr lang="en-US" sz="1230" dirty="0"/>
          </a:p>
        </p:txBody>
      </p:sp>
      <p:sp>
        <p:nvSpPr>
          <p:cNvPr id="20" name="Shape 17"/>
          <p:cNvSpPr/>
          <p:nvPr/>
        </p:nvSpPr>
        <p:spPr>
          <a:xfrm>
            <a:off x="7958634" y="5145484"/>
            <a:ext cx="3420566" cy="696516"/>
          </a:xfrm>
          <a:prstGeom prst="rect">
            <a:avLst/>
          </a:prstGeom>
          <a:solidFill>
            <a:srgbClr val="EEF3F8"/>
          </a:solidFill>
          <a:ln/>
        </p:spPr>
      </p:sp>
      <p:sp>
        <p:nvSpPr>
          <p:cNvPr id="21" name="Shape 18"/>
          <p:cNvSpPr/>
          <p:nvPr/>
        </p:nvSpPr>
        <p:spPr>
          <a:xfrm>
            <a:off x="7977684" y="5145484"/>
            <a:ext cx="0" cy="696516"/>
          </a:xfrm>
          <a:prstGeom prst="line">
            <a:avLst/>
          </a:prstGeom>
          <a:noFill/>
          <a:ln w="38100">
            <a:solidFill>
              <a:srgbClr val="0070AD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174534" y="5285184"/>
            <a:ext cx="3117672" cy="4425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1"/>
              </a:lnSpc>
              <a:buNone/>
            </a:pPr>
            <a:r>
              <a:rPr lang="en-US" sz="1230" b="1" dirty="0">
                <a:solidFill>
                  <a:srgbClr val="0B1F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Angle mort 3</a:t>
            </a:r>
            <a:r>
              <a:rPr lang="en-US" sz="1230" dirty="0">
                <a:solidFill>
                  <a:srgbClr val="0B1F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— sécuriser agents, connecteurs et actions déléguées</a:t>
            </a:r>
            <a:endParaRPr lang="en-US" sz="12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2A426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332451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DAMOTIC · Stratégie data centers à l’ère de l’IA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32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75"/>
              </a:lnSpc>
              <a:buNone/>
            </a:pPr>
            <a:r>
              <a:rPr lang="en-US" sz="1196" b="1" spc="150" kern="0" dirty="0">
                <a:solidFill>
                  <a:srgbClr val="12AB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  ·  CONVERGENCE</a:t>
            </a:r>
            <a:endParaRPr lang="en-US" sz="1196" dirty="0"/>
          </a:p>
        </p:txBody>
      </p:sp>
      <p:sp>
        <p:nvSpPr>
          <p:cNvPr id="6" name="Text 4"/>
          <p:cNvSpPr/>
          <p:nvPr/>
        </p:nvSpPr>
        <p:spPr>
          <a:xfrm>
            <a:off x="812800" y="1044972"/>
            <a:ext cx="10883392" cy="8228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159"/>
              </a:lnSpc>
              <a:buNone/>
            </a:pPr>
            <a:r>
              <a:rPr lang="en-US" sz="2633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Les trois leviers forment une seule architecture : le site physique, son modèle, sa protection</a:t>
            </a:r>
            <a:endParaRPr lang="en-US" sz="2633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969393"/>
            <a:ext cx="762000" cy="50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12800" y="2248793"/>
            <a:ext cx="10566400" cy="790575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9" name="Shape 6"/>
          <p:cNvSpPr/>
          <p:nvPr/>
        </p:nvSpPr>
        <p:spPr>
          <a:xfrm>
            <a:off x="838200" y="2248793"/>
            <a:ext cx="0" cy="790575"/>
          </a:xfrm>
          <a:prstGeom prst="line">
            <a:avLst/>
          </a:prstGeom>
          <a:noFill/>
          <a:ln w="50800">
            <a:solidFill>
              <a:srgbClr val="12AB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92200" y="2466280"/>
            <a:ext cx="558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12ABDB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III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752600" y="2403475"/>
            <a:ext cx="967994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Couche protection — SOC IT/OT augmenté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1752600" y="2662535"/>
            <a:ext cx="967994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Supervise le site réel et ses agents IA ; s’appuie sur le jumeau pour comprendre dépendances et impacts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812800" y="3140968"/>
            <a:ext cx="10566400" cy="790476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4" name="Shape 11"/>
          <p:cNvSpPr/>
          <p:nvPr/>
        </p:nvSpPr>
        <p:spPr>
          <a:xfrm>
            <a:off x="838200" y="3140968"/>
            <a:ext cx="0" cy="790476"/>
          </a:xfrm>
          <a:prstGeom prst="line">
            <a:avLst/>
          </a:prstGeom>
          <a:noFill/>
          <a:ln w="50800">
            <a:solidFill>
              <a:srgbClr val="0070A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92200" y="3358356"/>
            <a:ext cx="558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II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1752600" y="3295551"/>
            <a:ext cx="967994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Couche modèle — jumeau virtuel et MBSE assisté par IA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1752600" y="3554611"/>
            <a:ext cx="967994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Référentiel partagé unique : exigences, énergie, froid, IT, sûreté ; le point d’accroche de tous les copilotes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812800" y="4033044"/>
            <a:ext cx="10566400" cy="790476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19" name="Shape 16"/>
          <p:cNvSpPr/>
          <p:nvPr/>
        </p:nvSpPr>
        <p:spPr>
          <a:xfrm>
            <a:off x="838200" y="4033044"/>
            <a:ext cx="0" cy="790476"/>
          </a:xfrm>
          <a:prstGeom prst="line">
            <a:avLst/>
          </a:prstGeom>
          <a:noFill/>
          <a:ln w="50800">
            <a:solidFill>
              <a:srgbClr val="FAFBF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92200" y="4250432"/>
            <a:ext cx="558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1752600" y="4187627"/>
            <a:ext cx="967994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Couche physique — infrastructure IA</a:t>
            </a:r>
            <a:endParaRPr lang="en-US" sz="1450" dirty="0"/>
          </a:p>
        </p:txBody>
      </p:sp>
      <p:sp>
        <p:nvSpPr>
          <p:cNvPr id="22" name="Text 19"/>
          <p:cNvSpPr/>
          <p:nvPr/>
        </p:nvSpPr>
        <p:spPr>
          <a:xfrm>
            <a:off x="1752600" y="4446687"/>
            <a:ext cx="967994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Modules 150 MW, liquid cooling, raccordement HTB, préfabrication ; figé sur l’invariant, ouvert sur le silicium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812800" y="5052120"/>
            <a:ext cx="10566400" cy="789880"/>
          </a:xfrm>
          <a:prstGeom prst="rect">
            <a:avLst/>
          </a:prstGeom>
          <a:solidFill>
            <a:srgbClr val="12294A"/>
          </a:solidFill>
          <a:ln/>
        </p:spPr>
      </p:sp>
      <p:sp>
        <p:nvSpPr>
          <p:cNvPr id="24" name="Shape 21"/>
          <p:cNvSpPr/>
          <p:nvPr/>
        </p:nvSpPr>
        <p:spPr>
          <a:xfrm>
            <a:off x="831850" y="5052120"/>
            <a:ext cx="0" cy="789880"/>
          </a:xfrm>
          <a:prstGeom prst="line">
            <a:avLst/>
          </a:prstGeom>
          <a:noFill/>
          <a:ln w="38100">
            <a:solidFill>
              <a:srgbClr val="0070AD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054100" y="5204520"/>
            <a:ext cx="10425557" cy="510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09"/>
              </a:lnSpc>
              <a:buNone/>
            </a:pPr>
            <a:r>
              <a:rPr lang="en-US" sz="1316" dirty="0">
                <a:solidFill>
                  <a:srgbClr val="FAFBF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Principe commun aux trois couches : l’IA en délégation contrôlée, traçable et auditable ; la souveraineté évaluée de bout en bout, du foncier au firmware.</a:t>
            </a:r>
            <a:endParaRPr lang="en-US" sz="13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332451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DAMOTIC · Stratégie data centers à l’ère de l’IA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27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2"/>
              </a:lnSpc>
              <a:buNone/>
            </a:pPr>
            <a:r>
              <a:rPr lang="en-US" sz="1159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  ·  FEUILLE DE ROUTE</a:t>
            </a:r>
            <a:endParaRPr lang="en-US" sz="1159" dirty="0"/>
          </a:p>
        </p:txBody>
      </p:sp>
      <p:sp>
        <p:nvSpPr>
          <p:cNvPr id="6" name="Text 4"/>
          <p:cNvSpPr/>
          <p:nvPr/>
        </p:nvSpPr>
        <p:spPr>
          <a:xfrm>
            <a:off x="812800" y="1040110"/>
            <a:ext cx="10883392" cy="804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78"/>
              </a:lnSpc>
              <a:buNone/>
            </a:pPr>
            <a:r>
              <a:rPr lang="en-US" sz="2565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Trois horizons pour engager la stratégie : cadrer, industrialiser, passer à l’échelle</a:t>
            </a:r>
            <a:endParaRPr lang="en-US" sz="2565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945779"/>
            <a:ext cx="762000" cy="50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15975" y="2228354"/>
            <a:ext cx="3397250" cy="3610471"/>
          </a:xfrm>
          <a:prstGeom prst="rect">
            <a:avLst/>
          </a:prstGeom>
          <a:solidFill>
            <a:srgbClr val="FFFFFF"/>
          </a:solidFill>
          <a:ln w="6350">
            <a:solidFill>
              <a:srgbClr val="D5DDE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47750" y="2460129"/>
            <a:ext cx="302171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0-6 mois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47750" y="2904629"/>
            <a:ext cx="3021711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Cadrer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047750" y="3231654"/>
            <a:ext cx="3021711" cy="2097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13"/>
              </a:lnSpc>
              <a:buSzPct val="100000"/>
              <a:buChar char="•"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Position sur les AMI IA et les projets Francilienne : accompagner ou non la croissance</a:t>
            </a:r>
            <a:endParaRPr lang="en-US" sz="1250" dirty="0"/>
          </a:p>
          <a:p>
            <a:pPr algn="l" marL="342900" indent="-342900">
              <a:lnSpc>
                <a:spcPts val="1813"/>
              </a:lnSpc>
              <a:buSzPct val="100000"/>
              <a:buChar char="•"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Référentiel de conception 150 MW : DLC de série, ratios figés</a:t>
            </a:r>
            <a:endParaRPr lang="en-US" sz="1250" dirty="0"/>
          </a:p>
          <a:p>
            <a:pPr algn="l" marL="342900" indent="-342900">
              <a:lnSpc>
                <a:spcPts val="1813"/>
              </a:lnSpc>
              <a:buSzPct val="100000"/>
              <a:buChar char="•"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Pilote MBSE + IA sur un site existant, métriques partagées</a:t>
            </a:r>
            <a:endParaRPr lang="en-US" sz="1250" dirty="0"/>
          </a:p>
          <a:p>
            <a:pPr algn="l" marL="342900" indent="-342900">
              <a:lnSpc>
                <a:spcPts val="1813"/>
              </a:lnSpc>
              <a:buSzPct val="100000"/>
              <a:buChar char="•"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Cartographie IT/OT et exposition des sites en exploitation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397375" y="2228354"/>
            <a:ext cx="3397250" cy="3610471"/>
          </a:xfrm>
          <a:prstGeom prst="rect">
            <a:avLst/>
          </a:prstGeom>
          <a:solidFill>
            <a:srgbClr val="FFFFFF"/>
          </a:solidFill>
          <a:ln w="6350">
            <a:solidFill>
              <a:srgbClr val="D5DDE6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629150" y="2460129"/>
            <a:ext cx="302171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6-18 mois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629150" y="2904629"/>
            <a:ext cx="3021711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Industrialiser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4629150" y="3231654"/>
            <a:ext cx="3021711" cy="2327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813"/>
              </a:lnSpc>
              <a:buSzPct val="100000"/>
              <a:buChar char="•"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Jumeau virtuel d’un projet en FEED : optioneering PUE, chaleur fatale, supply chain</a:t>
            </a:r>
            <a:endParaRPr lang="en-US" sz="1250" dirty="0"/>
          </a:p>
          <a:p>
            <a:pPr algn="l" marL="342900" indent="-342900">
              <a:lnSpc>
                <a:spcPts val="1813"/>
              </a:lnSpc>
              <a:buSzPct val="100000"/>
              <a:buChar char="•"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Sécurisation de la supply chain électrique</a:t>
            </a:r>
            <a:endParaRPr lang="en-US" sz="1250" dirty="0"/>
          </a:p>
          <a:p>
            <a:pPr algn="l" marL="342900" indent="-342900">
              <a:lnSpc>
                <a:spcPts val="1813"/>
              </a:lnSpc>
              <a:buSzPct val="100000"/>
              <a:buChar char="•"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SOC augmenté en mode Assistant sur le périmètre OT</a:t>
            </a:r>
            <a:endParaRPr lang="en-US" sz="1250" dirty="0"/>
          </a:p>
          <a:p>
            <a:pPr algn="l" marL="342900" indent="-342900">
              <a:lnSpc>
                <a:spcPts val="1813"/>
              </a:lnSpc>
              <a:buSzPct val="100000"/>
              <a:buChar char="•"/>
            </a:pPr>
            <a:r>
              <a:rPr lang="en-US" sz="125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Doctrine d’emploi de l’IA : périmètre, souveraineté des données, validation humaine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978775" y="2228354"/>
            <a:ext cx="3397250" cy="3610471"/>
          </a:xfrm>
          <a:prstGeom prst="rect">
            <a:avLst/>
          </a:prstGeom>
          <a:solidFill>
            <a:srgbClr val="FFFFFF"/>
          </a:solidFill>
          <a:ln w="6350">
            <a:solidFill>
              <a:srgbClr val="D5DDE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10550" y="2460129"/>
            <a:ext cx="3021711" cy="363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69"/>
              </a:lnSpc>
              <a:buNone/>
            </a:pPr>
            <a:r>
              <a:rPr lang="en-US" sz="1906" dirty="0">
                <a:solidFill>
                  <a:srgbClr val="0070A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18-36 mois</a:t>
            </a:r>
            <a:endParaRPr lang="en-US" sz="1906" dirty="0"/>
          </a:p>
        </p:txBody>
      </p:sp>
      <p:sp>
        <p:nvSpPr>
          <p:cNvPr id="18" name="Text 15"/>
          <p:cNvSpPr/>
          <p:nvPr/>
        </p:nvSpPr>
        <p:spPr>
          <a:xfrm>
            <a:off x="8210550" y="2886770"/>
            <a:ext cx="3021711" cy="2516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2"/>
              </a:lnSpc>
              <a:buNone/>
            </a:pPr>
            <a:r>
              <a:rPr lang="en-US" sz="1458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Passer à l’échelle</a:t>
            </a:r>
            <a:endParaRPr lang="en-US" sz="1458" dirty="0"/>
          </a:p>
        </p:txBody>
      </p:sp>
      <p:sp>
        <p:nvSpPr>
          <p:cNvPr id="19" name="Text 16"/>
          <p:cNvSpPr/>
          <p:nvPr/>
        </p:nvSpPr>
        <p:spPr>
          <a:xfrm>
            <a:off x="8210550" y="3201888"/>
            <a:ext cx="3021711" cy="24305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ts val="1790"/>
              </a:lnSpc>
              <a:buSzPct val="100000"/>
              <a:buChar char="•"/>
            </a:pPr>
            <a:r>
              <a:rPr lang="en-US" sz="1234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Modules préfabriqués et fast-track sur les campus GW</a:t>
            </a:r>
            <a:endParaRPr lang="en-US" sz="1234" dirty="0"/>
          </a:p>
          <a:p>
            <a:pPr algn="l" marL="342900" indent="-342900">
              <a:lnSpc>
                <a:spcPts val="1790"/>
              </a:lnSpc>
              <a:buSzPct val="100000"/>
              <a:buChar char="•"/>
            </a:pPr>
            <a:r>
              <a:rPr lang="en-US" sz="1234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Rétro-modélisation du parc, référentiel partagé hébergeur / locataire / EPC</a:t>
            </a:r>
            <a:endParaRPr lang="en-US" sz="1234" dirty="0"/>
          </a:p>
          <a:p>
            <a:pPr algn="l" marL="342900" indent="-342900">
              <a:lnSpc>
                <a:spcPts val="1790"/>
              </a:lnSpc>
              <a:buSzPct val="100000"/>
              <a:buChar char="•"/>
            </a:pPr>
            <a:r>
              <a:rPr lang="en-US" sz="1234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SOC en mode Companion, raisonnement auditable, agents sécurisés</a:t>
            </a:r>
            <a:endParaRPr lang="en-US" sz="1234" dirty="0"/>
          </a:p>
          <a:p>
            <a:pPr algn="l" marL="342900" indent="-342900">
              <a:lnSpc>
                <a:spcPts val="1790"/>
              </a:lnSpc>
              <a:buSzPct val="100000"/>
              <a:buChar char="•"/>
            </a:pPr>
            <a:r>
              <a:rPr lang="en-US" sz="1234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Structuration financière : actif d’infrastructure, GPU 3 ans vs bâtiment 20 ans</a:t>
            </a:r>
            <a:endParaRPr lang="en-US" sz="12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332451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DAMOTIC · Stratégie data centers à l’ère de l’IA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10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05  ·  REPÈRES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12800" y="1023441"/>
            <a:ext cx="10883392" cy="7398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35"/>
              </a:lnSpc>
              <a:buNone/>
            </a:pPr>
            <a:r>
              <a:rPr lang="en-US" sz="2363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Neuf chiffres suffisent à cadrer toute discussion sur un projet de data center IA</a:t>
            </a:r>
            <a:endParaRPr lang="en-US" sz="2363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864916"/>
            <a:ext cx="762000" cy="50800"/>
          </a:xfrm>
          <a:prstGeom prst="rect">
            <a:avLst/>
          </a:prstGeom>
        </p:spPr>
      </p:pic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800" y="2144316"/>
          <a:ext cx="10566400" cy="3678634"/>
        </p:xfrm>
        <a:graphic>
          <a:graphicData uri="http://schemas.openxmlformats.org/drawingml/2006/table">
            <a:tbl>
              <a:tblPr/>
              <a:tblGrid>
                <a:gridCol w="4015232"/>
                <a:gridCol w="4649216"/>
                <a:gridCol w="1901952"/>
              </a:tblGrid>
              <a:tr h="349448"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b="1" dirty="0">
                          <a:solidFill>
                            <a:srgbClr val="FAFBF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Indicateur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b="1" dirty="0">
                          <a:solidFill>
                            <a:srgbClr val="FAFBF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Valeur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b="1" dirty="0">
                          <a:solidFill>
                            <a:srgbClr val="FAFBFC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Source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349448"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Coût d’infrastructure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~10 M€/MW hors serveurs ; 10-13 M$/MW IT en France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Equans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48"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Gigafactory 1 GW IT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~40 Md€ : 10 Md€ infra + 30 Md€ GPU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Xunos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349448"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PUE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3,0 (2015) → 1,3-1,44 (2025) → 1,0-1,15 avec liquid cooling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Equans, Xunos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48"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Température d’eau DLC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&gt; 40 °C dès 2017, 47 °C en 2025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Bull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533499"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Délais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18 mois / bâtiment, 3 ans / site, 5-8 ans foncier + raccordement, transfos &gt; 18 mois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Equans, Xunos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48"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Surcapacité électrique décarbonée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 GW aujourd’hui, +21 GW avec 14 EPR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Xunos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349448"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Gain IA sur la modélisation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70-90 % de temps, ÷2 non-qualités (préliminaire)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MEWS / DGA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48"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Optimisation par simulation système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5-10 % des résultats projet, CAPEX/OPEX &gt; 1 Md€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Dassault Systèmes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349548"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Projets IA en production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~30 % ; 70-85 % d’échecs, 80 % du temps sur les données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449"/>
                        </a:lnSpc>
                        <a:buNone/>
                      </a:pPr>
                      <a:r>
                        <a:rPr lang="en-US" sz="1035" dirty="0">
                          <a:solidFill>
                            <a:srgbClr val="1C2B3E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Bull</a:t>
                      </a:r>
                      <a:endParaRPr lang="en-US" sz="1035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27000" marR="127000" marT="76200" marB="76200" anchor="t">
                    <a:lnL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D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6108105"/>
            <a:ext cx="10566400" cy="0"/>
          </a:xfrm>
          <a:prstGeom prst="line">
            <a:avLst/>
          </a:prstGeom>
          <a:noFill/>
          <a:ln w="6350">
            <a:solidFill>
              <a:srgbClr val="D5DDE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12800" y="6238280"/>
            <a:ext cx="332451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DAMOTIC · Stratégie data centers à l’ère de l’IA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1196241" y="6238280"/>
            <a:ext cx="23375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7112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0070A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06  ·  DÉCISIONS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800" y="1051520"/>
            <a:ext cx="10883392" cy="84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0B1F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Six arbitrages structurent la réussite : trois risques à assumer, trois principes à adopter</a:t>
            </a:r>
            <a:endParaRPr lang="en-US" sz="2700" dirty="0"/>
          </a:p>
        </p:txBody>
      </p:sp>
      <p:pic>
        <p:nvPicPr>
          <p:cNvPr id="7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2001441"/>
            <a:ext cx="762000" cy="508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12800" y="2280841"/>
            <a:ext cx="5284724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b="1" spc="150" kern="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RISQUES À TRANCHER</a:t>
            </a:r>
            <a:endParaRPr lang="en-US" sz="1100" dirty="0"/>
          </a:p>
        </p:txBody>
      </p:sp>
      <p:pic>
        <p:nvPicPr>
          <p:cNvPr id="9" name="Image 1" descr="Warni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12800" y="2628801"/>
            <a:ext cx="254000" cy="254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93800" y="2628801"/>
            <a:ext cx="489229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Bulle ou souveraineté ?</a:t>
            </a:r>
            <a:r>
              <a:rPr lang="en-US" sz="1350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Monétisation de l’IA à confirmer, mais capacité électrique française et volonté politique réelles. Ne pas confondre prudence et absence de position.</a:t>
            </a:r>
            <a:endParaRPr lang="en-US" sz="1350" dirty="0"/>
          </a:p>
        </p:txBody>
      </p:sp>
      <p:pic>
        <p:nvPicPr>
          <p:cNvPr id="11" name="Image 2" descr="Warni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12800" y="3501231"/>
            <a:ext cx="254000" cy="2540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93800" y="3501231"/>
            <a:ext cx="489229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Dimensionner pour l’inconnu.</a:t>
            </a:r>
            <a:r>
              <a:rPr lang="en-US" sz="1350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Figer MW, m², eau, hauteur, charge au sol ; tout le reste doit pouvoir changer avec le silicium.</a:t>
            </a:r>
            <a:endParaRPr lang="en-US" sz="1350" dirty="0"/>
          </a:p>
        </p:txBody>
      </p:sp>
      <p:pic>
        <p:nvPicPr>
          <p:cNvPr id="13" name="Image 3" descr="Warni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12800" y="4373662"/>
            <a:ext cx="254000" cy="2540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93800" y="4373662"/>
            <a:ext cx="489229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Supply chain et réglementaire avant technologie.</a:t>
            </a:r>
            <a:r>
              <a:rPr lang="en-US" sz="1350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Transformateurs, raccordement, ICPE, SecNumCloud 3.2 pèsent plus sur le planning que le choix du refroidissement.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6248400" y="2280841"/>
            <a:ext cx="5284724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b="1" spc="150" kern="0" dirty="0">
                <a:solidFill>
                  <a:srgbClr val="5565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PRINCIPES À ADOPTER</a:t>
            </a:r>
            <a:endParaRPr lang="en-US" sz="1100" dirty="0"/>
          </a:p>
        </p:txBody>
      </p:sp>
      <p:pic>
        <p:nvPicPr>
          <p:cNvPr id="16" name="Image 4" descr="CheckCircle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248400" y="2628801"/>
            <a:ext cx="254000" cy="2540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629400" y="2628801"/>
            <a:ext cx="489229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Traiter l’IA comme un composant critique.</a:t>
            </a:r>
            <a:r>
              <a:rPr lang="en-US" sz="1350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Validation continue, traçabilité des raisonnements, sécurisation des agents, en ingénierie comme au SOC.</a:t>
            </a:r>
            <a:endParaRPr lang="en-US" sz="1350" dirty="0"/>
          </a:p>
        </p:txBody>
      </p:sp>
      <p:pic>
        <p:nvPicPr>
          <p:cNvPr id="18" name="Image 5" descr="CheckCircle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248400" y="3501231"/>
            <a:ext cx="254000" cy="25400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629400" y="3501231"/>
            <a:ext cx="489229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 référentiel partagé.</a:t>
            </a:r>
            <a:r>
              <a:rPr lang="en-US" sz="1350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Le jumeau virtuel / MBSE est le point d’accroche des copilotes, des parties prenantes et de la supervision.</a:t>
            </a:r>
            <a:endParaRPr lang="en-US" sz="1350" dirty="0"/>
          </a:p>
        </p:txBody>
      </p:sp>
      <p:pic>
        <p:nvPicPr>
          <p:cNvPr id="20" name="Image 6" descr="CheckCircle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6248400" y="4373662"/>
            <a:ext cx="254000" cy="254000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6629400" y="4373662"/>
            <a:ext cx="489229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Souveraineté de bout en bout.</a:t>
            </a:r>
            <a:r>
              <a:rPr lang="en-US" sz="1350" dirty="0">
                <a:solidFill>
                  <a:srgbClr val="1C2B3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La localisation des données ne suffit pas : pile logicielle, matériel, opérateurs, extraterritorialité, gouvernance des capitaux.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800" cy="6858000"/>
          </a:xfrm>
          <a:prstGeom prst="rect">
            <a:avLst/>
          </a:prstGeom>
          <a:solidFill>
            <a:srgbClr val="0070AD"/>
          </a:solidFill>
          <a:ln/>
        </p:spPr>
      </p:sp>
      <p:sp>
        <p:nvSpPr>
          <p:cNvPr id="3" name="Text 1"/>
          <p:cNvSpPr/>
          <p:nvPr/>
        </p:nvSpPr>
        <p:spPr>
          <a:xfrm>
            <a:off x="812800" y="2060079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50" kern="0" dirty="0">
                <a:solidFill>
                  <a:srgbClr val="12ABD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UNE PHRASE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2501999"/>
            <a:ext cx="10203180" cy="1224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720"/>
              </a:lnSpc>
              <a:buNone/>
            </a:pPr>
            <a:r>
              <a:rPr lang="en-US" sz="4000" b="1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Construire vite, modéliser tout, ne rien déléguer sans contrôle.</a:t>
            </a:r>
            <a:endParaRPr lang="en-US" sz="4000" dirty="0"/>
          </a:p>
        </p:txBody>
      </p:sp>
      <p:pic>
        <p:nvPicPr>
          <p:cNvPr id="5" name="Image 0" descr="lin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3929360"/>
            <a:ext cx="1016000" cy="50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12800" y="4208760"/>
            <a:ext cx="9156700" cy="614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L’Europe n’est pas en retard, elle est en train de choisir. La décision à prendre est industrielle et politique avant d’être technique.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12800" y="6072584"/>
            <a:ext cx="10566400" cy="0"/>
          </a:xfrm>
          <a:prstGeom prst="line">
            <a:avLst/>
          </a:prstGeom>
          <a:noFill/>
          <a:ln w="6350">
            <a:solidFill>
              <a:srgbClr val="2A426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12800" y="6202759"/>
            <a:ext cx="126593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AFBF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DAMOTIC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79319" y="6202759"/>
            <a:ext cx="5561878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FC0D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luc@damotic.fr · Sources : actes IGPSC 2026, synthèse des pitchs par domaine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Stratégie Data Centers IA</dc:title>
  <dc:subject>PptxGenJS Presentation</dc:subject>
  <dc:creator>PptxGenJS</dc:creator>
  <cp:lastModifiedBy>PptxGenJS</cp:lastModifiedBy>
  <cp:revision>1</cp:revision>
  <dcterms:created xsi:type="dcterms:W3CDTF">2026-09-18T21:28:37Z</dcterms:created>
  <dcterms:modified xsi:type="dcterms:W3CDTF">2026-09-18T21:28:37Z</dcterms:modified>
</cp:coreProperties>
</file>